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2"/>
  </p:notesMasterIdLst>
  <p:handoutMasterIdLst>
    <p:handoutMasterId r:id="rId23"/>
  </p:handoutMasterIdLst>
  <p:sldIdLst>
    <p:sldId id="291" r:id="rId2"/>
    <p:sldId id="342" r:id="rId3"/>
    <p:sldId id="343" r:id="rId4"/>
    <p:sldId id="344" r:id="rId5"/>
    <p:sldId id="340" r:id="rId6"/>
    <p:sldId id="341" r:id="rId7"/>
    <p:sldId id="345" r:id="rId8"/>
    <p:sldId id="346" r:id="rId9"/>
    <p:sldId id="347" r:id="rId10"/>
    <p:sldId id="348" r:id="rId11"/>
    <p:sldId id="349" r:id="rId12"/>
    <p:sldId id="355" r:id="rId13"/>
    <p:sldId id="371" r:id="rId14"/>
    <p:sldId id="372" r:id="rId15"/>
    <p:sldId id="373" r:id="rId16"/>
    <p:sldId id="374" r:id="rId17"/>
    <p:sldId id="375" r:id="rId18"/>
    <p:sldId id="376" r:id="rId19"/>
    <p:sldId id="377" r:id="rId20"/>
    <p:sldId id="378" r:id="rId21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342"/>
            <p14:sldId id="343"/>
            <p14:sldId id="344"/>
            <p14:sldId id="340"/>
            <p14:sldId id="341"/>
            <p14:sldId id="345"/>
            <p14:sldId id="346"/>
            <p14:sldId id="347"/>
            <p14:sldId id="348"/>
            <p14:sldId id="349"/>
            <p14:sldId id="355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10"/>
    <p:restoredTop sz="86259"/>
  </p:normalViewPr>
  <p:slideViewPr>
    <p:cSldViewPr>
      <p:cViewPr varScale="1">
        <p:scale>
          <a:sx n="110" d="100"/>
          <a:sy n="110" d="100"/>
        </p:scale>
        <p:origin x="207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 called let-over-lambda</a:t>
            </a:r>
          </a:p>
          <a:p>
            <a:r>
              <a:rPr lang="en-US" dirty="0"/>
              <a:t>Draw </a:t>
            </a:r>
            <a:r>
              <a:rPr lang="en-US" dirty="0" err="1"/>
              <a:t>env</a:t>
            </a:r>
            <a:r>
              <a:rPr lang="en-US" dirty="0"/>
              <a:t> diagram for this.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442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higher order function links a passed-in function to some event</a:t>
            </a:r>
            <a:r>
              <a:rPr lang="en-US" baseline="0" dirty="0"/>
              <a:t> being triggered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998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 =7</a:t>
            </a:r>
          </a:p>
          <a:p>
            <a:r>
              <a:rPr lang="en-US" dirty="0"/>
              <a:t>z=18</a:t>
            </a:r>
          </a:p>
          <a:p>
            <a:r>
              <a:rPr lang="en-US" dirty="0"/>
              <a:t>w=7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8754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of</a:t>
            </a:r>
            <a:r>
              <a:rPr lang="en-US" baseline="0" dirty="0"/>
              <a:t> defensive copying in C++ -- storing things in a list/array data structure...change them after inserting them?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19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14 </a:t>
            </a:r>
            <a:r>
              <a:rPr lang="mr-IN" sz="4800" i="0" dirty="0"/>
              <a:t>–</a:t>
            </a:r>
            <a:r>
              <a:rPr lang="en-US" sz="4800" i="0" dirty="0"/>
              <a:t> Closure Idioms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an ADT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 our last pattern, closures can implement pseudo-classes in an object-oriented style.</a:t>
            </a:r>
          </a:p>
          <a:p>
            <a:pPr lvl="1"/>
            <a:r>
              <a:rPr lang="en-US" dirty="0"/>
              <a:t>"Pseudo" because you don't have things like polymorphism, public/private variables, etc.</a:t>
            </a:r>
          </a:p>
          <a:p>
            <a:pPr lvl="1"/>
            <a:r>
              <a:rPr lang="en-US" dirty="0"/>
              <a:t>Good illustration of the power of closures.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The actual code is advanced/clever/tricky, but has no new features.</a:t>
            </a:r>
          </a:p>
          <a:p>
            <a:pPr lvl="1"/>
            <a:r>
              <a:rPr lang="en-US" dirty="0"/>
              <a:t>Combines lexical scope, closures, and higher-level functions.</a:t>
            </a:r>
          </a:p>
          <a:p>
            <a:pPr lvl="1"/>
            <a:r>
              <a:rPr lang="en-US" dirty="0"/>
              <a:t>Client use is not so tricky.</a:t>
            </a:r>
          </a:p>
        </p:txBody>
      </p:sp>
    </p:spTree>
    <p:extLst>
      <p:ext uri="{BB962C8B-B14F-4D97-AF65-F5344CB8AC3E}">
        <p14:creationId xmlns:p14="http://schemas.microsoft.com/office/powerpoint/2010/main" val="13175048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52400"/>
            <a:ext cx="9144000" cy="59436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(define (new-stack)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(let ((the-stack '()))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(dispatch method-name)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(</a:t>
            </a:r>
            <a:r>
              <a:rPr lang="en-US" sz="1800" b="1" dirty="0" err="1">
                <a:latin typeface="Courier"/>
                <a:cs typeface="Courier"/>
              </a:rPr>
              <a:t>cond</a:t>
            </a:r>
            <a:r>
              <a:rPr lang="en-US" sz="1800" b="1" dirty="0">
                <a:latin typeface="Courier"/>
                <a:cs typeface="Courier"/>
              </a:rPr>
              <a:t> ((</a:t>
            </a:r>
            <a:r>
              <a:rPr lang="en-US" sz="1800" b="1" dirty="0" err="1">
                <a:latin typeface="Courier"/>
                <a:cs typeface="Courier"/>
              </a:rPr>
              <a:t>eq</a:t>
            </a:r>
            <a:r>
              <a:rPr lang="en-US" sz="1800" b="1" dirty="0">
                <a:latin typeface="Courier"/>
                <a:cs typeface="Courier"/>
              </a:rPr>
              <a:t>? method-name 'empty?) empty?)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((</a:t>
            </a:r>
            <a:r>
              <a:rPr lang="en-US" sz="1800" b="1" dirty="0" err="1">
                <a:latin typeface="Courier"/>
                <a:cs typeface="Courier"/>
              </a:rPr>
              <a:t>eq</a:t>
            </a:r>
            <a:r>
              <a:rPr lang="en-US" sz="1800" b="1" dirty="0">
                <a:latin typeface="Courier"/>
                <a:cs typeface="Courier"/>
              </a:rPr>
              <a:t>? method-name 'push) push)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((</a:t>
            </a:r>
            <a:r>
              <a:rPr lang="en-US" sz="1800" b="1" dirty="0" err="1">
                <a:latin typeface="Courier"/>
                <a:cs typeface="Courier"/>
              </a:rPr>
              <a:t>eq</a:t>
            </a:r>
            <a:r>
              <a:rPr lang="en-US" sz="1800" b="1" dirty="0">
                <a:latin typeface="Courier"/>
                <a:cs typeface="Courier"/>
              </a:rPr>
              <a:t>? method-name 'pop) pop)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(#t (error "Bad method name"))))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(empty?) (null? the-stack))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(push item) (set! the-stack (cons item the-stack)))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(pop) 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(if (null? the-stack) (error "Can't pop an empty stack")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(let ((top-item (car the-stack)))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(set! the-stack (</a:t>
            </a:r>
            <a:r>
              <a:rPr lang="en-US" sz="1800" b="1" dirty="0" err="1">
                <a:latin typeface="Courier"/>
                <a:cs typeface="Courier"/>
              </a:rPr>
              <a:t>cdr</a:t>
            </a:r>
            <a:r>
              <a:rPr lang="en-US" sz="1800" b="1" dirty="0">
                <a:latin typeface="Courier"/>
                <a:cs typeface="Courier"/>
              </a:rPr>
              <a:t> the-stack))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top-item)))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dispatch))    ; this last line is the return value </a:t>
            </a:r>
            <a:br>
              <a:rPr lang="en-US" sz="1800" b="1" dirty="0">
                <a:latin typeface="Courier"/>
                <a:cs typeface="Courier"/>
              </a:rPr>
            </a:br>
            <a:r>
              <a:rPr lang="en-US" sz="1800" b="1" dirty="0">
                <a:latin typeface="Courier"/>
                <a:cs typeface="Courier"/>
              </a:rPr>
              <a:t>                  ; of the let statement at the top.</a:t>
            </a:r>
          </a:p>
        </p:txBody>
      </p:sp>
    </p:spTree>
    <p:extLst>
      <p:ext uri="{BB962C8B-B14F-4D97-AF65-F5344CB8AC3E}">
        <p14:creationId xmlns:p14="http://schemas.microsoft.com/office/powerpoint/2010/main" val="600852434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stuff!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little more about set! and mutation.</a:t>
            </a:r>
            <a:br>
              <a:rPr lang="en-US" dirty="0"/>
            </a:br>
            <a:endParaRPr lang="en-US" dirty="0"/>
          </a:p>
          <a:p>
            <a:r>
              <a:rPr lang="en-US" dirty="0"/>
              <a:t>Delayed evaluation.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427919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Yes, Racket really has assignment statements</a:t>
            </a:r>
          </a:p>
          <a:p>
            <a:pPr lvl="1"/>
            <a:r>
              <a:rPr lang="en-US" dirty="0"/>
              <a:t>But used </a:t>
            </a:r>
            <a:r>
              <a:rPr lang="en-US" i="1" dirty="0"/>
              <a:t>only-when-really-appropriate!</a:t>
            </a:r>
          </a:p>
          <a:p>
            <a:pPr marL="457200" lvl="1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dirty="0"/>
          </a:p>
          <a:p>
            <a:endParaRPr lang="en-US" sz="1000" dirty="0"/>
          </a:p>
          <a:p>
            <a:r>
              <a:rPr lang="en-US" dirty="0"/>
              <a:t>For the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dirty="0"/>
              <a:t> in the current environment, subsequent lookups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dirty="0"/>
              <a:t> get the result of evaluating expression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</a:t>
            </a:r>
          </a:p>
          <a:p>
            <a:pPr lvl="1"/>
            <a:r>
              <a:rPr lang="en-US" dirty="0"/>
              <a:t>Any code using this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dirty="0"/>
              <a:t> will be affected</a:t>
            </a:r>
          </a:p>
          <a:p>
            <a:pPr lvl="1"/>
            <a:r>
              <a:rPr lang="en-US" dirty="0"/>
              <a:t>Like C++/Python’s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 = e</a:t>
            </a:r>
          </a:p>
          <a:p>
            <a:pPr lvl="1"/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r>
              <a:rPr lang="en-US" dirty="0"/>
              <a:t>Once you have side-effects, sequences are useful: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581400" y="1905000"/>
            <a:ext cx="1828800" cy="402022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set! </a:t>
            </a:r>
            <a:r>
              <a:rPr lang="en-US" sz="2000" kern="0" dirty="0">
                <a:latin typeface="Courier New" pitchFamily="49" charset="0"/>
              </a:rPr>
              <a:t>x e)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971800" y="4876800"/>
            <a:ext cx="3048000" cy="402022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begin </a:t>
            </a:r>
            <a:r>
              <a:rPr lang="en-US" sz="2000" kern="0" dirty="0">
                <a:latin typeface="Courier New" pitchFamily="49" charset="0"/>
              </a:rPr>
              <a:t>e1 e2 … en)</a:t>
            </a:r>
          </a:p>
        </p:txBody>
      </p:sp>
    </p:spTree>
    <p:extLst>
      <p:ext uri="{BB962C8B-B14F-4D97-AF65-F5344CB8AC3E}">
        <p14:creationId xmlns:p14="http://schemas.microsoft.com/office/powerpoint/2010/main" val="231960854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848600" cy="48006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Example uses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set! </a:t>
            </a:r>
            <a:r>
              <a:rPr lang="en-US" dirty="0"/>
              <a:t>at top-level; mutating local variables is similar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400" dirty="0"/>
          </a:p>
          <a:p>
            <a:pPr marL="0" indent="0">
              <a:buNone/>
            </a:pPr>
            <a:r>
              <a:rPr lang="en-US" dirty="0"/>
              <a:t>Not much new here:</a:t>
            </a:r>
          </a:p>
          <a:p>
            <a:pPr lvl="1"/>
            <a:r>
              <a:rPr lang="en-US" dirty="0"/>
              <a:t>Environment for closure determined when function is defined, but body is evaluated when function is called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676400" y="2286000"/>
            <a:ext cx="58674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b </a:t>
            </a:r>
            <a:r>
              <a:rPr lang="en-US" sz="2000" kern="0" dirty="0">
                <a:latin typeface="Courier New" pitchFamily="49" charset="0"/>
              </a:rPr>
              <a:t>3)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lambda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(* 2 (+ x b))))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c </a:t>
            </a:r>
            <a:r>
              <a:rPr lang="en-US" sz="2000" kern="0" dirty="0">
                <a:latin typeface="Courier New" pitchFamily="49" charset="0"/>
              </a:rPr>
              <a:t>(+ b 4)) 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set! </a:t>
            </a:r>
            <a:r>
              <a:rPr lang="en-US" sz="2000" kern="0" dirty="0">
                <a:latin typeface="Courier New" pitchFamily="49" charset="0"/>
              </a:rPr>
              <a:t>b 5)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z </a:t>
            </a:r>
            <a:r>
              <a:rPr lang="en-US" sz="2000" kern="0" dirty="0">
                <a:latin typeface="Courier New" pitchFamily="49" charset="0"/>
              </a:rPr>
              <a:t>(f 4))   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w </a:t>
            </a:r>
            <a:r>
              <a:rPr lang="en-US" sz="2000" kern="0" dirty="0">
                <a:latin typeface="Courier New" pitchFamily="49" charset="0"/>
              </a:rPr>
              <a:t>c)       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32538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14400"/>
            <a:ext cx="7772400" cy="5181600"/>
          </a:xfrm>
        </p:spPr>
        <p:txBody>
          <a:bodyPr/>
          <a:lstStyle/>
          <a:p>
            <a:r>
              <a:rPr lang="en-US" dirty="0"/>
              <a:t>Mutating top-level definitions is particularly problematic</a:t>
            </a:r>
          </a:p>
          <a:p>
            <a:pPr lvl="1"/>
            <a:r>
              <a:rPr lang="en-US" dirty="0"/>
              <a:t>What if any code could do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set!</a:t>
            </a:r>
            <a:r>
              <a:rPr lang="en-US" dirty="0"/>
              <a:t> on anything?</a:t>
            </a:r>
          </a:p>
          <a:p>
            <a:pPr lvl="1"/>
            <a:r>
              <a:rPr lang="en-US" dirty="0"/>
              <a:t>How could we defend against this?</a:t>
            </a:r>
          </a:p>
          <a:p>
            <a:pPr lvl="1"/>
            <a:endParaRPr lang="en-US" dirty="0"/>
          </a:p>
          <a:p>
            <a:r>
              <a:rPr lang="en-US" dirty="0"/>
              <a:t>A general principle: If something you need not to change might change, make a local copy of it.  Example: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Could use a different name for local copy but do not need to.</a:t>
            </a:r>
          </a:p>
          <a:p>
            <a:r>
              <a:rPr lang="en-US" dirty="0"/>
              <a:t>Called defensive copying --- used often in languages like C++ and Java.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019300" y="3276600"/>
            <a:ext cx="5105400" cy="1447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b </a:t>
            </a:r>
            <a:r>
              <a:rPr lang="en-US" sz="2000" kern="0" dirty="0">
                <a:latin typeface="Courier New" pitchFamily="49" charset="0"/>
              </a:rPr>
              <a:t>3)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</a:t>
            </a:r>
            <a:r>
              <a:rPr lang="en-US" sz="2000" kern="0" dirty="0">
                <a:latin typeface="Courier New" pitchFamily="49" charset="0"/>
              </a:rPr>
              <a:t>((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b </a:t>
            </a:r>
            <a:r>
              <a:rPr lang="en-US" sz="2000" kern="0" dirty="0">
                <a:latin typeface="Courier New" pitchFamily="49" charset="0"/>
              </a:rPr>
              <a:t>b))</a:t>
            </a:r>
            <a:endParaRPr lang="en-US" sz="2000" kern="0" dirty="0">
              <a:solidFill>
                <a:schemeClr val="accent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lambda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(* 2 (+ x b)))))</a:t>
            </a:r>
          </a:p>
        </p:txBody>
      </p:sp>
    </p:spTree>
    <p:extLst>
      <p:ext uri="{BB962C8B-B14F-4D97-AF65-F5344CB8AC3E}">
        <p14:creationId xmlns:p14="http://schemas.microsoft.com/office/powerpoint/2010/main" val="17680341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wait…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elegant language design:</a:t>
            </a:r>
          </a:p>
          <a:p>
            <a:pPr lvl="1"/>
            <a:r>
              <a:rPr lang="en-US" dirty="0"/>
              <a:t>Primitives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+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dirty="0"/>
              <a:t> are just predefined variables bound to functions</a:t>
            </a:r>
          </a:p>
          <a:p>
            <a:pPr lvl="1"/>
            <a:r>
              <a:rPr lang="en-US" dirty="0"/>
              <a:t>But maybe that means they are mutable</a:t>
            </a:r>
          </a:p>
          <a:p>
            <a:pPr lvl="1"/>
            <a:r>
              <a:rPr lang="en-US" dirty="0"/>
              <a:t>Example continued: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Even that won’t work if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</a:t>
            </a:r>
            <a:r>
              <a:rPr lang="en-US" dirty="0"/>
              <a:t> uses other functions that use things that might get mutated – all functions would need to copy everything mutable they used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019300" y="2590800"/>
            <a:ext cx="5105400" cy="1600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let </a:t>
            </a:r>
            <a:r>
              <a:rPr lang="en-US" sz="2000" kern="0" dirty="0">
                <a:latin typeface="Courier New" pitchFamily="49" charset="0"/>
              </a:rPr>
              <a:t>((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b </a:t>
            </a:r>
            <a:r>
              <a:rPr lang="en-US" sz="2000" kern="0" dirty="0">
                <a:latin typeface="Courier New" pitchFamily="49" charset="0"/>
              </a:rPr>
              <a:t>b)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(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+ </a:t>
            </a:r>
            <a:r>
              <a:rPr lang="en-US" sz="2000" kern="0" dirty="0">
                <a:latin typeface="Courier New" pitchFamily="49" charset="0"/>
              </a:rPr>
              <a:t>+)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      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* </a:t>
            </a:r>
            <a:r>
              <a:rPr lang="en-US" sz="2000" kern="0" dirty="0">
                <a:latin typeface="Courier New" pitchFamily="49" charset="0"/>
              </a:rPr>
              <a:t>+))</a:t>
            </a:r>
            <a:endParaRPr lang="en-US" sz="2000" kern="0" dirty="0">
              <a:solidFill>
                <a:schemeClr val="accent2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lambda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latin typeface="Courier New" pitchFamily="49" charset="0"/>
              </a:rPr>
              <a:t>) (* 2 (+ x b)))))</a:t>
            </a:r>
          </a:p>
        </p:txBody>
      </p:sp>
    </p:spTree>
    <p:extLst>
      <p:ext uri="{BB962C8B-B14F-4D97-AF65-F5344CB8AC3E}">
        <p14:creationId xmlns:p14="http://schemas.microsoft.com/office/powerpoint/2010/main" val="6188531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such madness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8229600" cy="449580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Racket, </a:t>
            </a:r>
            <a:r>
              <a:rPr lang="en-US" i="1" dirty="0"/>
              <a:t>you do not have to program like this</a:t>
            </a:r>
          </a:p>
          <a:p>
            <a:pPr lvl="1"/>
            <a:r>
              <a:rPr lang="en-US" dirty="0"/>
              <a:t>Each file is a module</a:t>
            </a:r>
          </a:p>
          <a:p>
            <a:pPr lvl="1"/>
            <a:r>
              <a:rPr lang="en-US" i="1" dirty="0"/>
              <a:t>If</a:t>
            </a:r>
            <a:r>
              <a:rPr lang="en-US" dirty="0"/>
              <a:t> a module does not use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set!</a:t>
            </a:r>
            <a:r>
              <a:rPr lang="en-US" dirty="0"/>
              <a:t> on a top-level variable, then Racket makes it constant and forbids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set!</a:t>
            </a:r>
            <a:r>
              <a:rPr lang="en-US" dirty="0"/>
              <a:t> outside the module</a:t>
            </a:r>
          </a:p>
          <a:p>
            <a:pPr lvl="1"/>
            <a:r>
              <a:rPr lang="en-US" dirty="0"/>
              <a:t>Primitives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+</a:t>
            </a:r>
            <a:r>
              <a:rPr lang="en-US" dirty="0"/>
              <a:t>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n-US" dirty="0"/>
              <a:t>,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cons</a:t>
            </a:r>
            <a:r>
              <a:rPr lang="en-US" dirty="0"/>
              <a:t> are in a module that does not mutate them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In Scheme, you really could do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(set! + cons)</a:t>
            </a:r>
          </a:p>
          <a:p>
            <a:pPr lvl="1"/>
            <a:r>
              <a:rPr lang="en-US" dirty="0"/>
              <a:t>Naturally, nobody defended against this in practice so it would just break the program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Showed you this for the </a:t>
            </a:r>
            <a:r>
              <a:rPr lang="en-US" i="1" dirty="0"/>
              <a:t>concept</a:t>
            </a:r>
            <a:r>
              <a:rPr lang="en-US" dirty="0"/>
              <a:t> of copying to defend against mutation</a:t>
            </a:r>
          </a:p>
        </p:txBody>
      </p:sp>
    </p:spTree>
    <p:extLst>
      <p:ext uri="{BB962C8B-B14F-4D97-AF65-F5344CB8AC3E}">
        <p14:creationId xmlns:p14="http://schemas.microsoft.com/office/powerpoint/2010/main" val="8017576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685800"/>
          </a:xfrm>
        </p:spPr>
        <p:txBody>
          <a:bodyPr/>
          <a:lstStyle/>
          <a:p>
            <a:r>
              <a:rPr lang="en-US" dirty="0"/>
              <a:t>A bit about </a:t>
            </a:r>
            <a:r>
              <a:rPr lang="en-US" b="1" i="0" dirty="0">
                <a:latin typeface="Courier New" pitchFamily="49" charset="0"/>
                <a:cs typeface="Courier New" pitchFamily="49" charset="0"/>
              </a:rPr>
              <a:t>cons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914400"/>
            <a:ext cx="7772400" cy="54102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 New" pitchFamily="49" charset="0"/>
                <a:cs typeface="Courier New" pitchFamily="49" charset="0"/>
              </a:rPr>
              <a:t>cons</a:t>
            </a:r>
            <a:r>
              <a:rPr lang="en-US" dirty="0"/>
              <a:t> just makes a pair</a:t>
            </a:r>
          </a:p>
          <a:p>
            <a:pPr lvl="1"/>
            <a:r>
              <a:rPr lang="en-US" dirty="0"/>
              <a:t>By convention and standard library, lists are chained pairs that eventually end with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'()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Passing an improper list to functions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length</a:t>
            </a:r>
            <a:r>
              <a:rPr lang="en-US" dirty="0"/>
              <a:t> is a run-time error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So why allow improper lists?</a:t>
            </a:r>
          </a:p>
          <a:p>
            <a:pPr lvl="1"/>
            <a:r>
              <a:rPr lang="en-US" dirty="0"/>
              <a:t>Pairs are useful (can make another data structures)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1981200"/>
            <a:ext cx="80772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pr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(cons 1 (cons #t "hi")))</a:t>
            </a:r>
            <a:r>
              <a:rPr lang="en-US" sz="14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;</a:t>
            </a:r>
            <a:r>
              <a:rPr lang="en-US" sz="1400" kern="0" dirty="0">
                <a:solidFill>
                  <a:srgbClr val="7030A0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'(1</a:t>
            </a:r>
            <a:r>
              <a:rPr lang="en-US" sz="1400" kern="0" dirty="0">
                <a:solidFill>
                  <a:srgbClr val="7030A0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#t</a:t>
            </a:r>
            <a:r>
              <a:rPr lang="en-US" sz="1400" kern="0" dirty="0">
                <a:solidFill>
                  <a:srgbClr val="7030A0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.</a:t>
            </a:r>
            <a:r>
              <a:rPr lang="en-US" sz="1400" kern="0" dirty="0">
                <a:solidFill>
                  <a:srgbClr val="7030A0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"hi")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hi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pr</a:t>
            </a:r>
            <a:r>
              <a:rPr lang="en-US" sz="2000" kern="0" dirty="0">
                <a:latin typeface="Courier New" pitchFamily="49" charset="0"/>
              </a:rPr>
              <a:t>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no </a:t>
            </a:r>
            <a:r>
              <a:rPr lang="en-US" sz="2000" kern="0" dirty="0">
                <a:latin typeface="Courier New" pitchFamily="49" charset="0"/>
              </a:rPr>
              <a:t>(list? </a:t>
            </a:r>
            <a:r>
              <a:rPr lang="en-US" sz="2000" kern="0" dirty="0" err="1">
                <a:latin typeface="Courier New" pitchFamily="49" charset="0"/>
              </a:rPr>
              <a:t>pr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yes </a:t>
            </a:r>
            <a:r>
              <a:rPr lang="en-US" sz="2000" kern="0" dirty="0">
                <a:latin typeface="Courier New" pitchFamily="49" charset="0"/>
              </a:rPr>
              <a:t>(pair? </a:t>
            </a:r>
            <a:r>
              <a:rPr lang="en-US" sz="2000" kern="0" dirty="0" err="1">
                <a:latin typeface="Courier New" pitchFamily="49" charset="0"/>
              </a:rPr>
              <a:t>pr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(cons 1 (cons #t (cons "hi" '()))))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hi2 </a:t>
            </a:r>
            <a:r>
              <a:rPr lang="en-US" sz="2000" kern="0" dirty="0">
                <a:latin typeface="Courier New" pitchFamily="49" charset="0"/>
              </a:rPr>
              <a:t>(car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(</a:t>
            </a:r>
            <a:r>
              <a:rPr lang="en-US" sz="2000" kern="0" dirty="0" err="1">
                <a:latin typeface="Courier New" pitchFamily="49" charset="0"/>
              </a:rPr>
              <a:t>cdr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))))</a:t>
            </a:r>
          </a:p>
        </p:txBody>
      </p:sp>
    </p:spTree>
    <p:extLst>
      <p:ext uri="{BB962C8B-B14F-4D97-AF65-F5344CB8AC3E}">
        <p14:creationId xmlns:p14="http://schemas.microsoft.com/office/powerpoint/2010/main" val="18292458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 cells are immutable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if you wanted to mutate the </a:t>
            </a:r>
            <a:r>
              <a:rPr lang="en-US" i="1" dirty="0"/>
              <a:t>contents</a:t>
            </a:r>
            <a:r>
              <a:rPr lang="en-US" dirty="0"/>
              <a:t> of a cons cell?</a:t>
            </a:r>
          </a:p>
          <a:p>
            <a:pPr lvl="1"/>
            <a:r>
              <a:rPr lang="en-US" dirty="0"/>
              <a:t>In Racket you can’t (major change from Scheme)</a:t>
            </a:r>
          </a:p>
          <a:p>
            <a:pPr lvl="1"/>
            <a:r>
              <a:rPr lang="en-US" dirty="0"/>
              <a:t>This is good</a:t>
            </a:r>
          </a:p>
          <a:p>
            <a:pPr lvl="2"/>
            <a:r>
              <a:rPr lang="en-US" dirty="0"/>
              <a:t>List-aliasing irrelevant</a:t>
            </a:r>
          </a:p>
          <a:p>
            <a:pPr lvl="2"/>
            <a:r>
              <a:rPr lang="en-US" dirty="0"/>
              <a:t>Implementation can make a fast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list?</a:t>
            </a:r>
            <a:r>
              <a:rPr lang="en-US" dirty="0"/>
              <a:t> since </a:t>
            </a:r>
            <a:r>
              <a:rPr lang="en-US" dirty="0" err="1"/>
              <a:t>listness</a:t>
            </a:r>
            <a:r>
              <a:rPr lang="en-US" dirty="0"/>
              <a:t> is determined when cons cell is created</a:t>
            </a:r>
          </a:p>
          <a:p>
            <a:pPr marL="0" indent="0">
              <a:buNone/>
            </a:pPr>
            <a:endParaRPr lang="en-US" sz="800" dirty="0"/>
          </a:p>
          <a:p>
            <a:pPr marL="0" indent="0">
              <a:buNone/>
            </a:pPr>
            <a:r>
              <a:rPr lang="en-US" dirty="0"/>
              <a:t>This does </a:t>
            </a:r>
            <a:r>
              <a:rPr lang="en-US" i="1" dirty="0"/>
              <a:t>not </a:t>
            </a:r>
            <a:r>
              <a:rPr lang="en-US" dirty="0"/>
              <a:t>mutate the contents: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sz="1000" dirty="0"/>
          </a:p>
          <a:p>
            <a:pPr lvl="1"/>
            <a:r>
              <a:rPr lang="en-US" dirty="0"/>
              <a:t>Like Java: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 = new Cons(42,null)</a:t>
            </a:r>
            <a:r>
              <a:rPr lang="en-US" dirty="0"/>
              <a:t>, not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x.car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= 42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514600" y="3657600"/>
            <a:ext cx="4114800" cy="1219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 </a:t>
            </a:r>
            <a:r>
              <a:rPr lang="en-US" sz="2000" kern="0" dirty="0">
                <a:latin typeface="Courier New" pitchFamily="49" charset="0"/>
              </a:rPr>
              <a:t>(cons 14 '()))</a:t>
            </a:r>
            <a:endParaRPr lang="en-US" sz="2000" kern="0" dirty="0">
              <a:solidFill>
                <a:srgbClr val="7030A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 </a:t>
            </a:r>
            <a:r>
              <a:rPr lang="en-US" sz="2000" kern="0" dirty="0">
                <a:latin typeface="Courier New" pitchFamily="49" charset="0"/>
              </a:rPr>
              <a:t>x)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set! </a:t>
            </a:r>
            <a:r>
              <a:rPr lang="en-US" sz="2000" kern="0" dirty="0">
                <a:latin typeface="Courier New" pitchFamily="49" charset="0"/>
              </a:rPr>
              <a:t>x (cons 42 '()))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define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fourteen </a:t>
            </a:r>
            <a:r>
              <a:rPr lang="en-US" sz="2000" kern="0" dirty="0">
                <a:latin typeface="Courier New" pitchFamily="49" charset="0"/>
              </a:rPr>
              <a:t>(car y))</a:t>
            </a:r>
          </a:p>
        </p:txBody>
      </p:sp>
    </p:spTree>
    <p:extLst>
      <p:ext uri="{BB962C8B-B14F-4D97-AF65-F5344CB8AC3E}">
        <p14:creationId xmlns:p14="http://schemas.microsoft.com/office/powerpoint/2010/main" val="7585222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lexical scope rocks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Last time: currying</a:t>
            </a:r>
          </a:p>
          <a:p>
            <a:endParaRPr lang="en-US" dirty="0"/>
          </a:p>
          <a:p>
            <a:r>
              <a:rPr lang="en-US" dirty="0"/>
              <a:t>Today: implementing callbacks and object-oriented programming.</a:t>
            </a:r>
          </a:p>
        </p:txBody>
      </p:sp>
    </p:spTree>
    <p:extLst>
      <p:ext uri="{BB962C8B-B14F-4D97-AF65-F5344CB8AC3E}">
        <p14:creationId xmlns:p14="http://schemas.microsoft.com/office/powerpoint/2010/main" val="1723026497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mcons</a:t>
            </a:r>
            <a:r>
              <a:rPr lang="en-US" dirty="0"/>
              <a:t> cells are mutable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Since mutable pairs are sometimes useful (will use them later in class), Racket provides them too:</a:t>
            </a:r>
          </a:p>
          <a:p>
            <a:pPr lvl="1"/>
            <a:r>
              <a:rPr lang="en-US" b="1" dirty="0" err="1">
                <a:latin typeface="Courier New" pitchFamily="49" charset="0"/>
                <a:cs typeface="Courier New" pitchFamily="49" charset="0"/>
              </a:rPr>
              <a:t>mcons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b="1" dirty="0" err="1">
                <a:latin typeface="Courier New" pitchFamily="49" charset="0"/>
                <a:cs typeface="Courier New" pitchFamily="49" charset="0"/>
              </a:rPr>
              <a:t>mcar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b="1" dirty="0" err="1">
                <a:latin typeface="Courier New" pitchFamily="49" charset="0"/>
                <a:cs typeface="Courier New" pitchFamily="49" charset="0"/>
              </a:rPr>
              <a:t>mcdr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b="1" dirty="0" err="1">
                <a:latin typeface="Courier New" pitchFamily="49" charset="0"/>
                <a:cs typeface="Courier New" pitchFamily="49" charset="0"/>
              </a:rPr>
              <a:t>mpair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?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set-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mcar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!</a:t>
            </a:r>
          </a:p>
          <a:p>
            <a:pPr lvl="1"/>
            <a:r>
              <a:rPr lang="en-US" b="1" dirty="0">
                <a:latin typeface="Courier New" pitchFamily="49" charset="0"/>
                <a:cs typeface="Courier New" pitchFamily="49" charset="0"/>
              </a:rPr>
              <a:t>set-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mcdr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!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Run-time error to use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mcar</a:t>
            </a:r>
            <a:r>
              <a:rPr lang="en-US" dirty="0"/>
              <a:t> on a cons cell or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car</a:t>
            </a:r>
            <a:r>
              <a:rPr lang="en-US" dirty="0"/>
              <a:t> on a </a:t>
            </a:r>
            <a:r>
              <a:rPr lang="en-US" dirty="0" err="1"/>
              <a:t>mcons</a:t>
            </a:r>
            <a:r>
              <a:rPr lang="en-US" dirty="0"/>
              <a:t> cell</a:t>
            </a:r>
          </a:p>
        </p:txBody>
      </p:sp>
    </p:spTree>
    <p:extLst>
      <p:ext uri="{BB962C8B-B14F-4D97-AF65-F5344CB8AC3E}">
        <p14:creationId xmlns:p14="http://schemas.microsoft.com/office/powerpoint/2010/main" val="1020577579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mutable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Racket's variables are mutable.</a:t>
            </a:r>
          </a:p>
          <a:p>
            <a:endParaRPr lang="en-US" dirty="0"/>
          </a:p>
          <a:p>
            <a:r>
              <a:rPr lang="en-US" dirty="0"/>
              <a:t>The name of any function which mutates something contains a "!"</a:t>
            </a:r>
          </a:p>
          <a:p>
            <a:endParaRPr lang="en-US" dirty="0"/>
          </a:p>
          <a:p>
            <a:r>
              <a:rPr lang="en-US" dirty="0"/>
              <a:t>Mutate a variable with </a:t>
            </a:r>
            <a:r>
              <a:rPr lang="en-US" b="1" dirty="0">
                <a:latin typeface="Courier"/>
                <a:cs typeface="Courier"/>
              </a:rPr>
              <a:t>set!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(set! </a:t>
            </a:r>
            <a:r>
              <a:rPr lang="en-US" b="1" i="1" dirty="0">
                <a:latin typeface="Courier"/>
                <a:cs typeface="Courier"/>
              </a:rPr>
              <a:t>variable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i="1" dirty="0">
                <a:latin typeface="Courier"/>
                <a:cs typeface="Courier"/>
              </a:rPr>
              <a:t>new-value</a:t>
            </a:r>
            <a:r>
              <a:rPr lang="en-US" b="1" dirty="0">
                <a:latin typeface="Courier"/>
                <a:cs typeface="Courier"/>
              </a:rPr>
              <a:t>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pPr lvl="1"/>
            <a:r>
              <a:rPr lang="en-US" dirty="0"/>
              <a:t>Only works after the variable has been placed into an environment with </a:t>
            </a:r>
            <a:r>
              <a:rPr lang="en-US" b="1" dirty="0">
                <a:latin typeface="Courier"/>
                <a:cs typeface="Courier"/>
              </a:rPr>
              <a:t>define</a:t>
            </a:r>
            <a:r>
              <a:rPr lang="en-US" dirty="0"/>
              <a:t>,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, or as an argument to a function.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>
                <a:latin typeface="Courier"/>
                <a:cs typeface="Courier"/>
              </a:rPr>
              <a:t>set!</a:t>
            </a:r>
            <a:r>
              <a:rPr lang="en-US" dirty="0"/>
              <a:t> does not return a value.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</a:t>
            </a:r>
            <a:endParaRPr lang="en-US" dirty="0"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0267183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mutable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(define times-called 0)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(define (function)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(set! times-called (+ 1 times-called))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times-called)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cs typeface="Courier"/>
              </a:rPr>
              <a:t>Notice that functions that have side-effects or use mutation are the only functions that need to have bodies with more than one expression in them.</a:t>
            </a:r>
            <a:br>
              <a:rPr lang="en-US" dirty="0">
                <a:cs typeface="Courier"/>
              </a:rPr>
            </a:br>
            <a:endParaRPr lang="en-US" dirty="0">
              <a:cs typeface="Courier"/>
            </a:endParaRPr>
          </a:p>
          <a:p>
            <a:r>
              <a:rPr lang="en-US" dirty="0">
                <a:cs typeface="Courier"/>
              </a:rPr>
              <a:t>Wouldn't it be nice to not have the times-called variable cluttering up the global frame?</a:t>
            </a:r>
          </a:p>
        </p:txBody>
      </p:sp>
    </p:spTree>
    <p:extLst>
      <p:ext uri="{BB962C8B-B14F-4D97-AF65-F5344CB8AC3E}">
        <p14:creationId xmlns:p14="http://schemas.microsoft.com/office/powerpoint/2010/main" val="83967120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scope to the rescue!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(define (function)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(let ((times-called 0))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(set! times-called (+ 1 times-called))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times-called))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cs typeface="Courier"/>
              </a:rPr>
              <a:t>Why does this not work?</a:t>
            </a:r>
          </a:p>
          <a:p>
            <a:pPr lvl="1"/>
            <a:r>
              <a:rPr lang="en-US" dirty="0">
                <a:cs typeface="Courier"/>
              </a:rPr>
              <a:t>The let is executed when the function is </a:t>
            </a:r>
            <a:r>
              <a:rPr lang="en-US" i="1" dirty="0">
                <a:cs typeface="Courier"/>
              </a:rPr>
              <a:t>called</a:t>
            </a:r>
            <a:r>
              <a:rPr lang="en-US" dirty="0">
                <a:cs typeface="Courier"/>
              </a:rPr>
              <a:t>.  We want it to be executed when the function is </a:t>
            </a:r>
            <a:r>
              <a:rPr lang="en-US" i="1" dirty="0">
                <a:cs typeface="Courier"/>
              </a:rPr>
              <a:t>defined</a:t>
            </a:r>
            <a:r>
              <a:rPr lang="en-US" dirty="0">
                <a:cs typeface="Courier"/>
              </a:rPr>
              <a:t>.</a:t>
            </a:r>
          </a:p>
          <a:p>
            <a:pPr marL="0" indent="0">
              <a:buNone/>
            </a:pPr>
            <a:endParaRPr lang="en-US" dirty="0"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function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(let ((times-called 0))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(lambda ()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(set! times-called (+ 1 times-called))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times-called)))</a:t>
            </a:r>
          </a:p>
        </p:txBody>
      </p:sp>
    </p:spTree>
    <p:extLst>
      <p:ext uri="{BB962C8B-B14F-4D97-AF65-F5344CB8AC3E}">
        <p14:creationId xmlns:p14="http://schemas.microsoft.com/office/powerpoint/2010/main" val="10438718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use: callbacks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common idiom: Library takes functions to apply later, when an </a:t>
            </a:r>
            <a:r>
              <a:rPr lang="en-US" i="1" dirty="0"/>
              <a:t>event</a:t>
            </a:r>
            <a:r>
              <a:rPr lang="en-US" dirty="0"/>
              <a:t> occurs:</a:t>
            </a:r>
          </a:p>
          <a:p>
            <a:pPr lvl="1"/>
            <a:r>
              <a:rPr lang="en-US" dirty="0"/>
              <a:t>When a key is pressed, mouse moves, data arrives.</a:t>
            </a:r>
          </a:p>
          <a:p>
            <a:pPr lvl="1"/>
            <a:r>
              <a:rPr lang="en-US" dirty="0"/>
              <a:t>When the program enters or leaves some state (e.g., a turn in a game begins or ends).</a:t>
            </a:r>
            <a:br>
              <a:rPr lang="en-US" dirty="0"/>
            </a:br>
            <a:endParaRPr lang="en-US" dirty="0"/>
          </a:p>
          <a:p>
            <a:r>
              <a:rPr lang="en-US" dirty="0"/>
              <a:t>Most callback libraries use a higher-order function to setup a callback.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900853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Racket GUI with callback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frame by instantiating the frame% class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frame (new frame% (label "Example"))) 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button in the frame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btn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(new button% (parent frame)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"Click Me")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(callback </a:t>
            </a: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(lambda (button event)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             (send </a:t>
            </a:r>
            <a:r>
              <a:rPr lang="en-US" b="1" dirty="0" err="1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btn</a:t>
            </a: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set-label "Hello!")))))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Show the frame by calling its show method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(send frame show #t)</a:t>
            </a:r>
          </a:p>
        </p:txBody>
      </p:sp>
    </p:spTree>
    <p:extLst>
      <p:ext uri="{BB962C8B-B14F-4D97-AF65-F5344CB8AC3E}">
        <p14:creationId xmlns:p14="http://schemas.microsoft.com/office/powerpoint/2010/main" val="251430725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Racket GUI with callback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frame by instantiating the frame% class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frame (new frame% (label "Example"))) 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button in the frame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btn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(new button% (parent frame)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"Click Me")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(callback </a:t>
            </a: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(lambda (button event)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             (send </a:t>
            </a:r>
            <a:r>
              <a:rPr lang="en-US" b="1" dirty="0" err="1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btn</a:t>
            </a: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set-label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                (number-&gt;string (function)))))) 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Show the frame by calling its show method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(send frame show #t)</a:t>
            </a:r>
          </a:p>
        </p:txBody>
      </p:sp>
    </p:spTree>
    <p:extLst>
      <p:ext uri="{BB962C8B-B14F-4D97-AF65-F5344CB8AC3E}">
        <p14:creationId xmlns:p14="http://schemas.microsoft.com/office/powerpoint/2010/main" val="1837988941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Racket GUI with callback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frame by instantiating the frame% class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frame (new frame% (label "Example"))) 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button in the frame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btn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(new button% (parent frame)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"Click Me")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(callback </a:t>
            </a: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(let ((count-clicks 0))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             (lambda (button event)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               (set! count-clicks (+ 1 count-clicks))                  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               (send </a:t>
            </a:r>
            <a:r>
              <a:rPr lang="en-US" b="1" dirty="0" err="1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btn</a:t>
            </a: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set-label </a:t>
            </a:r>
          </a:p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  <a:latin typeface="Courier New" charset="0"/>
                <a:ea typeface="Courier New" charset="0"/>
                <a:cs typeface="Courier New" charset="0"/>
              </a:rPr>
              <a:t>                   (number-&gt;string count-clicks))))))</a:t>
            </a: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Show the frame by calling its show method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(send frame show #t)</a:t>
            </a:r>
          </a:p>
        </p:txBody>
      </p:sp>
    </p:spTree>
    <p:extLst>
      <p:ext uri="{BB962C8B-B14F-4D97-AF65-F5344CB8AC3E}">
        <p14:creationId xmlns:p14="http://schemas.microsoft.com/office/powerpoint/2010/main" val="1156051349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107845</TotalTime>
  <Words>1613</Words>
  <Application>Microsoft Macintosh PowerPoint</Application>
  <PresentationFormat>On-screen Show (4:3)</PresentationFormat>
  <Paragraphs>236</Paragraphs>
  <Slides>20</Slides>
  <Notes>5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Courier</vt:lpstr>
      <vt:lpstr>Courier New</vt:lpstr>
      <vt:lpstr>Times New Roman</vt:lpstr>
      <vt:lpstr>dan_design_template</vt:lpstr>
      <vt:lpstr>CS 360  Programming Languages Day 14 – Closure Idioms</vt:lpstr>
      <vt:lpstr>Why lexical scope rocks</vt:lpstr>
      <vt:lpstr>Review: mutable state</vt:lpstr>
      <vt:lpstr>Review: mutable state</vt:lpstr>
      <vt:lpstr>Lexical scope to the rescue!</vt:lpstr>
      <vt:lpstr>Example use: callbacks</vt:lpstr>
      <vt:lpstr>Example Racket GUI with callback 1</vt:lpstr>
      <vt:lpstr>Example Racket GUI with callback 2</vt:lpstr>
      <vt:lpstr>Example Racket GUI with callback 3</vt:lpstr>
      <vt:lpstr>Implementing an ADT</vt:lpstr>
      <vt:lpstr>PowerPoint Presentation</vt:lpstr>
      <vt:lpstr>New stuff!</vt:lpstr>
      <vt:lpstr>Set!</vt:lpstr>
      <vt:lpstr>Example</vt:lpstr>
      <vt:lpstr>Top-level</vt:lpstr>
      <vt:lpstr>But wait…</vt:lpstr>
      <vt:lpstr>No such madness</vt:lpstr>
      <vt:lpstr>A bit about cons</vt:lpstr>
      <vt:lpstr>cons cells are immutable</vt:lpstr>
      <vt:lpstr>mcons cells are mutable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923</cp:revision>
  <cp:lastPrinted>2017-10-10T17:20:40Z</cp:lastPrinted>
  <dcterms:created xsi:type="dcterms:W3CDTF">2009-03-13T20:43:19Z</dcterms:created>
  <dcterms:modified xsi:type="dcterms:W3CDTF">2023-03-21T11:43:41Z</dcterms:modified>
</cp:coreProperties>
</file>